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260" r:id="rId4"/>
    <p:sldId id="263" r:id="rId5"/>
    <p:sldId id="262" r:id="rId6"/>
    <p:sldId id="261" r:id="rId7"/>
    <p:sldId id="264" r:id="rId8"/>
    <p:sldId id="266" r:id="rId9"/>
    <p:sldId id="294" r:id="rId10"/>
    <p:sldId id="295" r:id="rId11"/>
    <p:sldId id="268" r:id="rId12"/>
    <p:sldId id="269" r:id="rId13"/>
    <p:sldId id="293" r:id="rId14"/>
    <p:sldId id="270" r:id="rId15"/>
    <p:sldId id="290" r:id="rId16"/>
    <p:sldId id="286" r:id="rId17"/>
    <p:sldId id="273" r:id="rId18"/>
    <p:sldId id="287" r:id="rId19"/>
    <p:sldId id="271" r:id="rId20"/>
    <p:sldId id="277" r:id="rId21"/>
    <p:sldId id="300" r:id="rId22"/>
    <p:sldId id="301" r:id="rId23"/>
    <p:sldId id="274" r:id="rId24"/>
    <p:sldId id="275" r:id="rId25"/>
    <p:sldId id="291" r:id="rId26"/>
    <p:sldId id="292" r:id="rId27"/>
    <p:sldId id="278" r:id="rId28"/>
    <p:sldId id="276" r:id="rId29"/>
    <p:sldId id="288" r:id="rId30"/>
    <p:sldId id="282" r:id="rId31"/>
    <p:sldId id="283" r:id="rId32"/>
    <p:sldId id="281" r:id="rId33"/>
    <p:sldId id="284" r:id="rId34"/>
    <p:sldId id="280" r:id="rId35"/>
    <p:sldId id="285" r:id="rId36"/>
    <p:sldId id="296" r:id="rId37"/>
    <p:sldId id="297" r:id="rId38"/>
    <p:sldId id="298" r:id="rId39"/>
    <p:sldId id="299" r:id="rId40"/>
    <p:sldId id="289" r:id="rId4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3778" autoAdjust="0"/>
  </p:normalViewPr>
  <p:slideViewPr>
    <p:cSldViewPr snapToGrid="0">
      <p:cViewPr varScale="1">
        <p:scale>
          <a:sx n="65" d="100"/>
          <a:sy n="65" d="100"/>
        </p:scale>
        <p:origin x="610" y="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D5EAD4A-9ABE-4480-8A55-672DC947E49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576CFDA-660A-4B38-8CF6-730A0D70D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15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6EC0F11-218A-4973-99BC-57A43701892D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67DA29D-7248-4165-82F1-64935F6E6F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0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31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46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48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83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29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44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52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03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55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64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5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56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76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56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14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165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87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8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921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577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146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8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417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02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744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976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970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919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305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601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603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96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26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4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62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09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6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A29D-7248-4165-82F1-64935F6E6F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1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0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5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2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>
            <a:spLocks noChangeArrowheads="1"/>
          </p:cNvSpPr>
          <p:nvPr userDrawn="1"/>
        </p:nvSpPr>
        <p:spPr bwMode="auto">
          <a:xfrm>
            <a:off x="3690938" y="2222500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>
                <a:latin typeface="Helvetica Condensed" pitchFamily="34" charset="0"/>
              </a:rPr>
              <a:t>Questions?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0" y="2930525"/>
            <a:ext cx="48768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2568575"/>
            <a:ext cx="3535362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6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7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4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0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5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27CA-C4D4-442C-91CE-0880FF461B07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1DC3-6DD3-4D81-A818-06CAE820B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4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8738"/>
            <a:ext cx="7713133" cy="1372481"/>
          </a:xfrm>
        </p:spPr>
        <p:txBody>
          <a:bodyPr/>
          <a:lstStyle/>
          <a:p>
            <a:r>
              <a:rPr lang="en-US" dirty="0" smtClean="0"/>
              <a:t>Harmonic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61" y="3824748"/>
            <a:ext cx="6656439" cy="2507226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sz="3200" dirty="0"/>
          </a:p>
          <a:p>
            <a:r>
              <a:rPr lang="en-US" sz="2600" dirty="0" smtClean="0"/>
              <a:t>Presented to IEEE IAS – Atlanta Chapter</a:t>
            </a:r>
          </a:p>
          <a:p>
            <a:r>
              <a:rPr lang="en-US" sz="2600" dirty="0" smtClean="0"/>
              <a:t>September 15, 2014</a:t>
            </a:r>
          </a:p>
          <a:p>
            <a:endParaRPr lang="en-US" sz="2600" dirty="0"/>
          </a:p>
          <a:p>
            <a:r>
              <a:rPr lang="en-US" sz="2600" dirty="0" smtClean="0"/>
              <a:t>Presented by Bonita S. Martin, PE</a:t>
            </a:r>
          </a:p>
          <a:p>
            <a:r>
              <a:rPr lang="en-US" sz="2600" dirty="0" smtClean="0"/>
              <a:t>TRC Engineers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523863" y="2504677"/>
            <a:ext cx="6037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 Year 2014 Approach</a:t>
            </a:r>
          </a:p>
        </p:txBody>
      </p:sp>
    </p:spTree>
    <p:extLst>
      <p:ext uri="{BB962C8B-B14F-4D97-AF65-F5344CB8AC3E}">
        <p14:creationId xmlns:p14="http://schemas.microsoft.com/office/powerpoint/2010/main" val="7028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4907" y="444882"/>
            <a:ext cx="82308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System Problems Occur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If detrimental harmonics are present and compromising system </a:t>
            </a:r>
            <a:r>
              <a:rPr lang="en-US" sz="2800" dirty="0" smtClean="0"/>
              <a:t>functionality . .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55" y="2354305"/>
            <a:ext cx="6864865" cy="422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8889" y="639192"/>
            <a:ext cx="7874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System Problems Occur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Some harmful </a:t>
            </a:r>
            <a:r>
              <a:rPr lang="en-US" sz="2800" dirty="0"/>
              <a:t>effects of high levels of harmonic </a:t>
            </a:r>
            <a:r>
              <a:rPr lang="en-US" sz="2800" dirty="0" smtClean="0"/>
              <a:t>distortion . . .</a:t>
            </a: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Increased heating of transformers, capacitors, motors, generators, neutral </a:t>
            </a:r>
            <a:r>
              <a:rPr lang="en-US" sz="2400" dirty="0" smtClean="0"/>
              <a:t>conductors.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Mis-operation </a:t>
            </a:r>
            <a:r>
              <a:rPr lang="en-US" sz="2400" dirty="0"/>
              <a:t>of electronic equipment and protective relays that rely on voltage zero crossing </a:t>
            </a:r>
            <a:r>
              <a:rPr lang="en-US" sz="2400" dirty="0" smtClean="0"/>
              <a:t>detection.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5092" y="403218"/>
            <a:ext cx="81006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System Problems Occur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Red flags for when harmonic distortion level may become too high . . .</a:t>
            </a: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If an addition to an existing facility will result in the non-linear load comprising 25% or more of the load.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If an addition to an existing facility will result in over-loading the system’s capacity.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If you are indiscriminately adding power factor correction capacitors without considering the affect on the system and the presence of harmonic sources.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5092" y="403218"/>
            <a:ext cx="81006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System Problems Occur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Red flags for when harmonic distortion level may become too high (cont’d) . . .</a:t>
            </a: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 history of any of the following: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Failure of power-factor compensation capacitors.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Overheating of cables, transformers, or motors.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Mis-operation of protective relays or control devices.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620" y="356164"/>
            <a:ext cx="8140107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IEEE </a:t>
            </a:r>
            <a:r>
              <a:rPr lang="en-US" sz="2600" dirty="0"/>
              <a:t>Std</a:t>
            </a:r>
            <a:r>
              <a:rPr lang="en-US" sz="2600" baseline="30000" dirty="0"/>
              <a:t>TM</a:t>
            </a:r>
            <a:r>
              <a:rPr lang="en-US" sz="2600" dirty="0"/>
              <a:t> 519 - 2014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a “Recommended Practice”, not a “Standard”.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Addresses </a:t>
            </a:r>
            <a:r>
              <a:rPr lang="en-US" sz="2400" dirty="0" smtClean="0"/>
              <a:t>the </a:t>
            </a:r>
            <a:r>
              <a:rPr lang="en-US" sz="2400" dirty="0"/>
              <a:t>steady state condition.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Is a “system” </a:t>
            </a:r>
            <a:r>
              <a:rPr lang="en-US" sz="2400" dirty="0" smtClean="0"/>
              <a:t>practice, </a:t>
            </a:r>
            <a:r>
              <a:rPr lang="en-US" sz="2400" dirty="0"/>
              <a:t>not an “equipment” </a:t>
            </a:r>
            <a:r>
              <a:rPr lang="en-US" sz="2400" dirty="0" smtClean="0"/>
              <a:t>practice.</a:t>
            </a:r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Only addresses harmonic limits at PCC,  not within the facility.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620" y="356164"/>
            <a:ext cx="81401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IEEE </a:t>
            </a:r>
            <a:r>
              <a:rPr lang="en-US" sz="2600" dirty="0"/>
              <a:t>Std</a:t>
            </a:r>
            <a:r>
              <a:rPr lang="en-US" sz="2600" baseline="30000" dirty="0"/>
              <a:t>TM</a:t>
            </a:r>
            <a:r>
              <a:rPr lang="en-US" sz="2600" dirty="0"/>
              <a:t> 519 - 2014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Maximum harmonic </a:t>
            </a:r>
            <a:r>
              <a:rPr lang="en-US" sz="2400" dirty="0" smtClean="0">
                <a:solidFill>
                  <a:srgbClr val="FF0000"/>
                </a:solidFill>
              </a:rPr>
              <a:t>current distortion </a:t>
            </a:r>
            <a:r>
              <a:rPr lang="en-US" sz="2400" dirty="0">
                <a:solidFill>
                  <a:srgbClr val="FF0000"/>
                </a:solidFill>
              </a:rPr>
              <a:t>limits</a:t>
            </a:r>
            <a:r>
              <a:rPr lang="en-US" sz="24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PCC</a:t>
            </a:r>
            <a:r>
              <a:rPr lang="en-US" sz="2400" dirty="0"/>
              <a:t>:  point on a public power supply system, electrically nearest to a particular load, at which other loads are, or could be, connected.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</a:t>
            </a:r>
            <a:r>
              <a:rPr lang="en-US" sz="2400" baseline="-25000" dirty="0" smtClean="0"/>
              <a:t>L </a:t>
            </a:r>
            <a:r>
              <a:rPr lang="en-US" sz="2400" dirty="0" smtClean="0"/>
              <a:t>= maximum demand load current at PCC under normal load operating conditions.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620" y="356164"/>
            <a:ext cx="81401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IEEE </a:t>
            </a:r>
            <a:r>
              <a:rPr lang="en-US" sz="2600" dirty="0"/>
              <a:t>Std</a:t>
            </a:r>
            <a:r>
              <a:rPr lang="en-US" sz="2600" baseline="30000" dirty="0"/>
              <a:t>TM</a:t>
            </a:r>
            <a:r>
              <a:rPr lang="en-US" sz="2600" dirty="0"/>
              <a:t> 519 - 2014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Maximum harmonic </a:t>
            </a:r>
            <a:r>
              <a:rPr lang="en-US" sz="2400" dirty="0" smtClean="0">
                <a:solidFill>
                  <a:srgbClr val="FF0000"/>
                </a:solidFill>
              </a:rPr>
              <a:t>current distortion </a:t>
            </a:r>
            <a:r>
              <a:rPr lang="en-US" sz="2400" dirty="0">
                <a:solidFill>
                  <a:srgbClr val="FF0000"/>
                </a:solidFill>
              </a:rPr>
              <a:t>limits</a:t>
            </a:r>
            <a:r>
              <a:rPr lang="en-US" sz="24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Maximum Demand Load Current, I</a:t>
            </a:r>
            <a:r>
              <a:rPr lang="en-US" sz="2800" baseline="-25000" dirty="0" smtClean="0"/>
              <a:t>L</a:t>
            </a:r>
            <a:r>
              <a:rPr lang="en-US" sz="2400" dirty="0" smtClean="0"/>
              <a:t>:  </a:t>
            </a:r>
            <a:r>
              <a:rPr lang="en-US" sz="2400" dirty="0" smtClean="0"/>
              <a:t>established at PCC and should be taken as the sum of the current corresponding to the maximum demand during each of the twelve previous months divided by 12.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</a:t>
            </a:r>
            <a:r>
              <a:rPr lang="en-US" sz="2400" baseline="-25000" dirty="0" smtClean="0"/>
              <a:t>SC</a:t>
            </a:r>
            <a:r>
              <a:rPr lang="en-US" sz="2400" dirty="0" smtClean="0"/>
              <a:t> </a:t>
            </a:r>
            <a:r>
              <a:rPr lang="en-US" sz="2400" dirty="0"/>
              <a:t>= maximum short-circuit current at PCC</a:t>
            </a:r>
            <a:r>
              <a:rPr lang="en-US" sz="2400" dirty="0" smtClean="0"/>
              <a:t>.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7243" y="503726"/>
            <a:ext cx="787449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IEEE Std 519</a:t>
            </a:r>
            <a:r>
              <a:rPr lang="en-US" sz="2600" baseline="30000" dirty="0" smtClean="0"/>
              <a:t>TM</a:t>
            </a:r>
            <a:r>
              <a:rPr lang="en-US" sz="2600" dirty="0" smtClean="0"/>
              <a:t> – 2014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Current </a:t>
            </a:r>
            <a:r>
              <a:rPr lang="en-US" sz="2800" dirty="0"/>
              <a:t>distortion limits </a:t>
            </a:r>
            <a:r>
              <a:rPr lang="en-US" sz="2800" dirty="0" smtClean="0"/>
              <a:t>– reference Sections 5.2, 5.3, 5.4.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7243" y="503726"/>
            <a:ext cx="787449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IEEE Std 519</a:t>
            </a:r>
            <a:r>
              <a:rPr lang="en-US" sz="2600" baseline="30000" dirty="0" smtClean="0"/>
              <a:t>TM</a:t>
            </a:r>
            <a:r>
              <a:rPr lang="en-US" sz="2600" dirty="0" smtClean="0"/>
              <a:t> - 2014</a:t>
            </a:r>
            <a:endParaRPr lang="en-US" sz="26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79" y="2121017"/>
            <a:ext cx="6261332" cy="453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" y="434340"/>
            <a:ext cx="79075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IEEE Std 519</a:t>
            </a:r>
            <a:r>
              <a:rPr lang="en-US" sz="2600" baseline="30000" dirty="0"/>
              <a:t>TM</a:t>
            </a:r>
            <a:r>
              <a:rPr lang="en-US" sz="2600" dirty="0"/>
              <a:t> - 2014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Voltage </a:t>
            </a:r>
            <a:r>
              <a:rPr lang="en-US" sz="2400" dirty="0"/>
              <a:t>distortion limits revised – new voltage range breakdown </a:t>
            </a:r>
            <a:r>
              <a:rPr lang="en-US" sz="2400" dirty="0" smtClean="0"/>
              <a:t>– reference Section 5.1.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35" y="3092799"/>
            <a:ext cx="7317881" cy="308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746" y="621437"/>
            <a:ext cx="76347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Introduction to Presentation</a:t>
            </a:r>
          </a:p>
          <a:p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Welcome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How this topic was chosen and by whom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Why </a:t>
            </a:r>
            <a:r>
              <a:rPr lang="en-US" sz="2400" dirty="0"/>
              <a:t>I am the presenter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Intent </a:t>
            </a:r>
            <a:r>
              <a:rPr lang="en-US" sz="2400" dirty="0"/>
              <a:t>of </a:t>
            </a:r>
            <a:r>
              <a:rPr lang="en-US" sz="2400" dirty="0" smtClean="0"/>
              <a:t>presentation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Not a tutorial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Ten thousand foot view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Discuss “new” technologies available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Discuss feedback from application engineers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63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IEEE Std 519</a:t>
            </a:r>
            <a:r>
              <a:rPr lang="en-US" sz="2600" baseline="30000" dirty="0"/>
              <a:t>TM</a:t>
            </a:r>
            <a:r>
              <a:rPr lang="en-US" sz="2600" dirty="0"/>
              <a:t> - 2014</a:t>
            </a:r>
          </a:p>
          <a:p>
            <a:pPr lvl="2"/>
            <a:endParaRPr lang="en-US" sz="20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THD (total harmonic distortion): ratio of the root mean square of the harmonic content, considering harmonic components up to the 50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order and specifically excluding interharmonics, </a:t>
            </a:r>
            <a:r>
              <a:rPr lang="en-US" sz="2400" dirty="0" smtClean="0">
                <a:solidFill>
                  <a:srgbClr val="FF0000"/>
                </a:solidFill>
              </a:rPr>
              <a:t>expressed as a percent of the fundamental</a:t>
            </a:r>
            <a:r>
              <a:rPr lang="en-US" sz="2400" dirty="0" smtClean="0"/>
              <a:t>. 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3" algn="just"/>
            <a:r>
              <a:rPr lang="en-US" sz="2400" dirty="0" smtClean="0"/>
              <a:t>This is what </a:t>
            </a:r>
            <a:r>
              <a:rPr lang="en-US" sz="2400" dirty="0" smtClean="0"/>
              <a:t>is measured </a:t>
            </a:r>
            <a:r>
              <a:rPr lang="en-US" sz="2400" dirty="0" smtClean="0"/>
              <a:t>by power quality </a:t>
            </a:r>
            <a:r>
              <a:rPr lang="en-US" sz="2400" dirty="0" smtClean="0"/>
              <a:t>analyzer.</a:t>
            </a:r>
            <a:endParaRPr lang="en-US" sz="2400" dirty="0" smtClean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IEEE Std 519</a:t>
            </a:r>
            <a:r>
              <a:rPr lang="en-US" sz="2600" baseline="30000" dirty="0"/>
              <a:t>TM</a:t>
            </a:r>
            <a:r>
              <a:rPr lang="en-US" sz="2600" dirty="0"/>
              <a:t> - 2014</a:t>
            </a:r>
          </a:p>
          <a:p>
            <a:pPr lvl="2"/>
            <a:endParaRPr lang="en-US" sz="20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TDD (total demand distortion): ratio of the root mean square of the harmonic content, considering harmonic components up to the 50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order and specifically EXCLUDING interharmonics, </a:t>
            </a:r>
            <a:r>
              <a:rPr lang="en-US" sz="2400" dirty="0" smtClean="0">
                <a:solidFill>
                  <a:srgbClr val="FF0000"/>
                </a:solidFill>
              </a:rPr>
              <a:t>expressed as a percent of maximum demand current</a:t>
            </a:r>
            <a:r>
              <a:rPr lang="en-US" sz="2400" dirty="0" smtClean="0"/>
              <a:t>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3" algn="just"/>
            <a:r>
              <a:rPr lang="en-US" sz="2400" dirty="0" smtClean="0"/>
              <a:t>This value appears in the IEEE 519 current distortion limit charts.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IEEE Std 519</a:t>
            </a:r>
            <a:r>
              <a:rPr lang="en-US" sz="2600" baseline="30000" dirty="0"/>
              <a:t>TM</a:t>
            </a:r>
            <a:r>
              <a:rPr lang="en-US" sz="2600" dirty="0"/>
              <a:t> - 2014</a:t>
            </a:r>
          </a:p>
          <a:p>
            <a:pPr lvl="2"/>
            <a:endParaRPr lang="en-US" sz="20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 algn="just"/>
            <a:r>
              <a:rPr lang="en-US" sz="2400" dirty="0" smtClean="0"/>
              <a:t>Therefore, a certain amount of post-processing of harmonic measurement data is necessary to properly assess IEEE 519 current distortion limits.</a:t>
            </a:r>
          </a:p>
          <a:p>
            <a:pPr lvl="2" algn="just"/>
            <a:endParaRPr lang="en-US" sz="2400" dirty="0"/>
          </a:p>
          <a:p>
            <a:pPr lvl="2" algn="just"/>
            <a:r>
              <a:rPr lang="en-US" sz="2400" dirty="0" smtClean="0"/>
              <a:t>The difference between THD and TDD is important because it prevents a user from being penalized for harmonics during periods of light loading.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221" y="502920"/>
            <a:ext cx="80385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IEEE Std</a:t>
            </a:r>
            <a:r>
              <a:rPr lang="en-US" sz="2600" baseline="30000" dirty="0" smtClean="0"/>
              <a:t>TM</a:t>
            </a:r>
            <a:r>
              <a:rPr lang="en-US" sz="2600" dirty="0" smtClean="0"/>
              <a:t> 519 - 2014</a:t>
            </a:r>
            <a:endParaRPr lang="en-US" sz="2600" dirty="0"/>
          </a:p>
          <a:p>
            <a:pPr lvl="2"/>
            <a:endParaRPr lang="en-US" sz="20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Interharmonic </a:t>
            </a:r>
            <a:r>
              <a:rPr lang="en-US" sz="2400" dirty="0"/>
              <a:t>(component):  a frequency component of a periodic quantity that is not an integer multiple of the frequency at which the supply system is operating</a:t>
            </a:r>
            <a:r>
              <a:rPr lang="en-US" sz="2400" dirty="0" smtClean="0"/>
              <a:t>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Chapter </a:t>
            </a:r>
            <a:r>
              <a:rPr lang="en-US" sz="2400" dirty="0"/>
              <a:t>4 contains new info regarding harmonic measurements – instruments must comply with IEC 61000-4-7 and IEC 61000-4-30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Reduced from 14 chapters in the 1992 Standard to five chapters – tutorial info removed.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IEEE Std 519</a:t>
            </a:r>
            <a:r>
              <a:rPr lang="en-US" sz="2600" baseline="30000" dirty="0"/>
              <a:t>TM</a:t>
            </a:r>
            <a:r>
              <a:rPr lang="en-US" sz="2600" dirty="0"/>
              <a:t> - 2014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few notes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Most short circuit studies address only significant motor load.  This means additional system modeling is required for harmonic analysis.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Suggest gathering demand load data for each low voltage substation or switchboard.  This assists with creating an accurate model.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IEEE Std 519</a:t>
            </a:r>
            <a:r>
              <a:rPr lang="en-US" sz="2600" baseline="30000" dirty="0"/>
              <a:t>TM</a:t>
            </a:r>
            <a:r>
              <a:rPr lang="en-US" sz="2600" dirty="0"/>
              <a:t> - 2014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Normative References: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3" algn="just"/>
            <a:r>
              <a:rPr lang="en-US" sz="2400" u="sng" dirty="0"/>
              <a:t>IEC Standard </a:t>
            </a:r>
            <a:r>
              <a:rPr lang="en-US" sz="2400" u="sng" dirty="0" smtClean="0"/>
              <a:t>61000-4-7</a:t>
            </a:r>
            <a:r>
              <a:rPr lang="en-US" sz="2400" dirty="0" smtClean="0"/>
              <a:t> - </a:t>
            </a:r>
            <a:r>
              <a:rPr lang="en-US" sz="2400" dirty="0"/>
              <a:t>General Guide on Harmonics and Interharmonics Measurement and </a:t>
            </a:r>
            <a:r>
              <a:rPr lang="en-US" sz="2400" dirty="0" smtClean="0"/>
              <a:t>Instrumentation</a:t>
            </a:r>
            <a:r>
              <a:rPr lang="en-US" sz="2400" dirty="0"/>
              <a:t>, for Power Supply Systems and Equipment Connected </a:t>
            </a:r>
            <a:r>
              <a:rPr lang="en-US" sz="2400" dirty="0" smtClean="0"/>
              <a:t>Thereto</a:t>
            </a:r>
          </a:p>
          <a:p>
            <a:pPr lvl="3"/>
            <a:endParaRPr lang="en-US" sz="2400" dirty="0"/>
          </a:p>
          <a:p>
            <a:pPr lvl="3" algn="just"/>
            <a:r>
              <a:rPr lang="en-US" sz="2400" u="sng" dirty="0"/>
              <a:t>IEC Standard </a:t>
            </a:r>
            <a:r>
              <a:rPr lang="en-US" sz="2400" u="sng" dirty="0" smtClean="0"/>
              <a:t>61000-4-30</a:t>
            </a:r>
            <a:r>
              <a:rPr lang="en-US" sz="2400" dirty="0" smtClean="0"/>
              <a:t> - </a:t>
            </a:r>
            <a:r>
              <a:rPr lang="en-US" sz="2400" dirty="0"/>
              <a:t>Power Quality Measurement Methods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IEEE Std 519</a:t>
            </a:r>
            <a:r>
              <a:rPr lang="en-US" sz="2600" baseline="30000" dirty="0"/>
              <a:t>TM</a:t>
            </a:r>
            <a:r>
              <a:rPr lang="en-US" sz="2600" dirty="0"/>
              <a:t> - 2014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Normative References (cont’d):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3" algn="just"/>
            <a:r>
              <a:rPr lang="en-US" sz="2400" u="sng" dirty="0"/>
              <a:t>IEC Standard </a:t>
            </a:r>
            <a:r>
              <a:rPr lang="en-US" sz="2400" u="sng" dirty="0" smtClean="0"/>
              <a:t>61000-4-15</a:t>
            </a:r>
            <a:r>
              <a:rPr lang="en-US" sz="2400" dirty="0" smtClean="0"/>
              <a:t> - </a:t>
            </a:r>
            <a:r>
              <a:rPr lang="en-US" sz="2400" dirty="0"/>
              <a:t>Testing and Measurement </a:t>
            </a:r>
            <a:r>
              <a:rPr lang="en-US" sz="2400" dirty="0" smtClean="0"/>
              <a:t>Techniques – Flickermeter -Functional </a:t>
            </a:r>
            <a:r>
              <a:rPr lang="en-US" sz="2400" dirty="0"/>
              <a:t>and Design </a:t>
            </a:r>
            <a:r>
              <a:rPr lang="en-US" sz="2400" dirty="0" smtClean="0"/>
              <a:t>Specifications</a:t>
            </a:r>
          </a:p>
          <a:p>
            <a:pPr lvl="3" algn="just"/>
            <a:endParaRPr lang="en-US" sz="2400" dirty="0"/>
          </a:p>
          <a:p>
            <a:pPr lvl="3" algn="just"/>
            <a:r>
              <a:rPr lang="en-US" sz="2400" u="sng" dirty="0"/>
              <a:t>IEEE Std 1453</a:t>
            </a:r>
            <a:r>
              <a:rPr lang="en-US" sz="2400" u="sng" dirty="0" smtClean="0"/>
              <a:t>™</a:t>
            </a:r>
            <a:r>
              <a:rPr lang="en-US" sz="2400" dirty="0" smtClean="0"/>
              <a:t> - </a:t>
            </a:r>
            <a:r>
              <a:rPr lang="en-US" sz="2400" dirty="0"/>
              <a:t>IEEE Recommended Practice—Adoption of IEC 61000-4-15:2010, Electromagnetic </a:t>
            </a:r>
            <a:r>
              <a:rPr lang="en-US" sz="2400" dirty="0" smtClean="0"/>
              <a:t>Compatibility </a:t>
            </a:r>
            <a:r>
              <a:rPr lang="en-US" sz="2400" dirty="0"/>
              <a:t>(EMC</a:t>
            </a:r>
            <a:r>
              <a:rPr lang="en-US" sz="2400" dirty="0" smtClean="0"/>
              <a:t>) - Testing </a:t>
            </a:r>
            <a:r>
              <a:rPr lang="en-US" sz="2400" dirty="0"/>
              <a:t>and Measurement </a:t>
            </a:r>
            <a:r>
              <a:rPr lang="en-US" sz="2400" dirty="0" smtClean="0"/>
              <a:t>Techniques – Flickermeter -Functional </a:t>
            </a:r>
            <a:r>
              <a:rPr lang="en-US" sz="2400" dirty="0"/>
              <a:t>and Design </a:t>
            </a:r>
            <a:r>
              <a:rPr lang="en-US" sz="2400" dirty="0" smtClean="0"/>
              <a:t>Specifications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98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98126"/>
            <a:ext cx="813616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Applicable Standards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IEEE </a:t>
            </a:r>
            <a:r>
              <a:rPr lang="en-US" sz="2400" dirty="0"/>
              <a:t>Std</a:t>
            </a:r>
            <a:r>
              <a:rPr lang="en-US" sz="2400" baseline="30000" dirty="0"/>
              <a:t>TM</a:t>
            </a:r>
            <a:r>
              <a:rPr lang="en-US" sz="2400" dirty="0" smtClean="0"/>
              <a:t> 399 – 1997, Chapter 10</a:t>
            </a:r>
          </a:p>
          <a:p>
            <a:pPr lvl="3" algn="just"/>
            <a:r>
              <a:rPr lang="en-US" sz="2000" dirty="0" smtClean="0"/>
              <a:t>IEEE Recommended Practice for Industrial and      Commercial Power System Analysis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IEEE Std</a:t>
            </a:r>
            <a:r>
              <a:rPr lang="en-US" sz="2400" baseline="30000" dirty="0" smtClean="0"/>
              <a:t>TM</a:t>
            </a:r>
            <a:r>
              <a:rPr lang="en-US" sz="2400" dirty="0" smtClean="0"/>
              <a:t> 1531 – 2003</a:t>
            </a:r>
          </a:p>
          <a:p>
            <a:pPr lvl="3"/>
            <a:r>
              <a:rPr lang="en-US" sz="2000" dirty="0" smtClean="0"/>
              <a:t>IEEE Guide for Application and Specification of Harmonic Filters</a:t>
            </a:r>
          </a:p>
          <a:p>
            <a:pPr lvl="3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IEEE Std</a:t>
            </a:r>
            <a:r>
              <a:rPr lang="en-US" sz="2400" baseline="30000" dirty="0"/>
              <a:t>TM</a:t>
            </a:r>
            <a:r>
              <a:rPr lang="en-US" sz="2400" dirty="0" smtClean="0"/>
              <a:t> </a:t>
            </a:r>
            <a:r>
              <a:rPr lang="en-US" sz="2400" dirty="0"/>
              <a:t>1159 – 2009</a:t>
            </a:r>
          </a:p>
          <a:p>
            <a:pPr lvl="3"/>
            <a:r>
              <a:rPr lang="en-US" sz="2000" dirty="0" smtClean="0"/>
              <a:t>IEEE Recommended Practice for Monitoring Electric Power Quality</a:t>
            </a:r>
          </a:p>
          <a:p>
            <a:pPr lvl="3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IEEE Std</a:t>
            </a:r>
            <a:r>
              <a:rPr lang="en-US" sz="2400" baseline="30000" dirty="0"/>
              <a:t>TM</a:t>
            </a:r>
            <a:r>
              <a:rPr lang="en-US" sz="2400" dirty="0"/>
              <a:t> 18 – 1992</a:t>
            </a:r>
          </a:p>
          <a:p>
            <a:pPr lvl="3"/>
            <a:r>
              <a:rPr lang="en-US" sz="2000" dirty="0" smtClean="0"/>
              <a:t>IEEE Standard for Shunt Power Capacitors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05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K-factor transformers WITHSTAND harmonics.  Not the same thing as Harmonic Mitigating transformers.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255" y="2238825"/>
            <a:ext cx="4125580" cy="442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242" y="1220458"/>
            <a:ext cx="4694036" cy="544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9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3747" y="512605"/>
            <a:ext cx="79478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Introduction to Power System Harmonics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Definition – what it is . .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2" algn="just"/>
            <a:r>
              <a:rPr lang="en-US" sz="2400" dirty="0" smtClean="0"/>
              <a:t>Harmonics are a mathematical way of describing </a:t>
            </a:r>
            <a:r>
              <a:rPr lang="en-US" sz="2400" dirty="0" smtClean="0">
                <a:solidFill>
                  <a:srgbClr val="FF0000"/>
                </a:solidFill>
              </a:rPr>
              <a:t>distortion to a voltage or current waveform</a:t>
            </a:r>
            <a:r>
              <a:rPr lang="en-US" sz="2400" dirty="0" smtClean="0"/>
              <a:t>. The term harmonic refers to a component of a waveform that occurs at an integer multiple of the fundamental frequency. </a:t>
            </a:r>
          </a:p>
          <a:p>
            <a:pPr lvl="2" algn="just"/>
            <a:endParaRPr lang="en-US" sz="2400" dirty="0" smtClean="0"/>
          </a:p>
          <a:p>
            <a:pPr lvl="2" algn="just"/>
            <a:r>
              <a:rPr lang="en-US" sz="2400" dirty="0" smtClean="0"/>
              <a:t>Fourier theory tells us that any </a:t>
            </a:r>
            <a:r>
              <a:rPr lang="en-US" sz="2400" dirty="0" smtClean="0">
                <a:solidFill>
                  <a:srgbClr val="FF0000"/>
                </a:solidFill>
              </a:rPr>
              <a:t>repetitive waveform</a:t>
            </a:r>
            <a:r>
              <a:rPr lang="en-US" sz="2400" dirty="0" smtClean="0"/>
              <a:t> can be defined in terms of summing sinusoidal waveforms which are integer multiples (or harmonics) of the fundamental frequency.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K-factor definition: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 properly apply K-factor transformers: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03" y="1271971"/>
            <a:ext cx="3671002" cy="15203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03" y="3326847"/>
            <a:ext cx="3542163" cy="333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4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K-factor calculation – readily available info on equipment manufacturer’s website: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Point of reference:</a:t>
            </a:r>
          </a:p>
          <a:p>
            <a:pPr lvl="2" algn="just"/>
            <a:r>
              <a:rPr lang="en-US" sz="2400" dirty="0" smtClean="0"/>
              <a:t>Data center raised floor 	  100% non-linear load.</a:t>
            </a:r>
          </a:p>
          <a:p>
            <a:pPr lvl="2"/>
            <a:endParaRPr lang="en-US" sz="2400" dirty="0" smtClean="0"/>
          </a:p>
          <a:p>
            <a:pPr lvl="2" algn="just"/>
            <a:r>
              <a:rPr lang="en-US" sz="2400" dirty="0" smtClean="0"/>
              <a:t>Prominent data center design firm specs K-4 transformers with 25% over-sized neutral.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225" y="2213341"/>
            <a:ext cx="5901109" cy="167737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855121" y="4744679"/>
            <a:ext cx="292964" cy="217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“MCCs to be IEEE 519 compliant . . 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/>
              <a:t>term “IEEE 519 compliant” when applied to electrical power distribution equipment is valid only when that equipment is service entrance equipment.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More up-front design desired.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Contradictory, ambiguous, or confusing specs – “six pulse drives shall meet IEEE 519”.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IEEE 519 does not apply to generator sources.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Monitoring, modern style – no triggers and almost unlimited data storage (one to two years of data).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18 pulse drives may not be the best solution.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1021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Harmonics analysis should address all system operating conditions and switching configurations.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Ensure analysis addresses generator sources only (one, two, three generators) – </a:t>
            </a:r>
            <a:endParaRPr lang="en-US" sz="24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system impedance is different for these conditions.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</a:t>
            </a:r>
            <a:r>
              <a:rPr lang="en-US" sz="2400" baseline="-25000" dirty="0" smtClean="0"/>
              <a:t>SC</a:t>
            </a:r>
            <a:r>
              <a:rPr lang="en-US" sz="2400" dirty="0" smtClean="0"/>
              <a:t>/I</a:t>
            </a:r>
            <a:r>
              <a:rPr lang="en-US" sz="2400" baseline="-25000" dirty="0"/>
              <a:t>L</a:t>
            </a:r>
            <a:r>
              <a:rPr lang="en-US" sz="2400" dirty="0" smtClean="0"/>
              <a:t> ratio is different (used to determine harmonic current limits – reference IEEE Std 519</a:t>
            </a:r>
            <a:r>
              <a:rPr lang="en-US" sz="2400" baseline="30000" dirty="0"/>
              <a:t>TM</a:t>
            </a:r>
            <a:r>
              <a:rPr lang="en-US" sz="2400" dirty="0" smtClean="0"/>
              <a:t> - 2014, Table 2)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65" y="468630"/>
            <a:ext cx="8136163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Final Thoughts and Observations</a:t>
            </a:r>
          </a:p>
          <a:p>
            <a:endParaRPr lang="en-US" sz="24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Harmonic studies are expensive, time-consuming, based on lots of assumptions, and require lots of measurements.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Don’t use a harmonic study to determine the level of distortion in your system – that is accomplished by monitoring.  The data from monitoring is also used to create an accurate system model.</a:t>
            </a:r>
          </a:p>
          <a:p>
            <a:pPr lvl="1" algn="just"/>
            <a:r>
              <a:rPr lang="en-US" sz="2400" dirty="0" smtClean="0"/>
              <a:t>   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Insist that analysis results be compiled into a summary table.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907" y="507959"/>
            <a:ext cx="8136163" cy="102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Bonus – Two </a:t>
            </a:r>
            <a:r>
              <a:rPr lang="en-US" sz="3200" dirty="0" smtClean="0"/>
              <a:t>Items of Information Regarding Arc-Flash </a:t>
            </a:r>
            <a:r>
              <a:rPr lang="en-US" sz="3200" dirty="0" smtClean="0"/>
              <a:t>Hazard </a:t>
            </a:r>
            <a:r>
              <a:rPr lang="en-US" sz="3200" dirty="0" smtClean="0"/>
              <a:t>Studies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2400" u="sng" dirty="0" smtClean="0"/>
              <a:t>NEC 2014,  Article 240.87 – Arc Energy Reduction</a:t>
            </a:r>
          </a:p>
          <a:p>
            <a:pPr lvl="1" algn="just"/>
            <a:r>
              <a:rPr lang="en-US" sz="2400" dirty="0" smtClean="0"/>
              <a:t>Where the highest continuous current trip setting for which the actual overcurrent device installed in a circuit breaker is rated or can be adjusted is 1200 A or higher, 240.87 (A) and (B) shall apply.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smtClean="0"/>
              <a:t>(A)  Documentation.  Documentation shall be available to those authorized to design, install, operate, or inspect the installation as to the location of the circuit breaker(s).</a:t>
            </a:r>
          </a:p>
          <a:p>
            <a:endParaRPr lang="en-US" sz="3200" dirty="0" smtClean="0"/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907" y="507959"/>
            <a:ext cx="8136163" cy="1101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Bonus – Two Items of Information Regarding Arc-Flash Hazard Studies</a:t>
            </a:r>
          </a:p>
          <a:p>
            <a:endParaRPr lang="en-US" sz="3200" dirty="0"/>
          </a:p>
          <a:p>
            <a:r>
              <a:rPr lang="en-US" sz="2400" u="sng" dirty="0" smtClean="0"/>
              <a:t>NEC 2014,  Article 240.87 – Arc Energy Reduction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en-US" sz="2400" dirty="0" smtClean="0"/>
              <a:t>(B)  Method to Reduce Clearing Time.  One of the following or approved equivalent means shall be provided:</a:t>
            </a:r>
          </a:p>
          <a:p>
            <a:pPr marL="1371600" lvl="2" indent="-457200" algn="just">
              <a:buAutoNum type="arabicParenBoth"/>
            </a:pPr>
            <a:r>
              <a:rPr lang="en-US" sz="2400" dirty="0" smtClean="0"/>
              <a:t>Zone-selective interlocking</a:t>
            </a:r>
          </a:p>
          <a:p>
            <a:pPr marL="1371600" lvl="2" indent="-457200" algn="just">
              <a:buAutoNum type="arabicParenBoth"/>
            </a:pPr>
            <a:r>
              <a:rPr lang="en-US" sz="2400" dirty="0" smtClean="0"/>
              <a:t>Differential relaying</a:t>
            </a:r>
          </a:p>
          <a:p>
            <a:pPr marL="1371600" lvl="2" indent="-457200" algn="just">
              <a:buAutoNum type="arabicParenBoth"/>
            </a:pPr>
            <a:r>
              <a:rPr lang="en-US" sz="2400" dirty="0" smtClean="0"/>
              <a:t>Energy-reducing maintenance switching with local status indicator</a:t>
            </a:r>
          </a:p>
          <a:p>
            <a:pPr marL="1371600" lvl="2" indent="-457200" algn="just">
              <a:buAutoNum type="arabicParenBoth"/>
            </a:pPr>
            <a:r>
              <a:rPr lang="en-US" sz="2400" dirty="0" smtClean="0"/>
              <a:t>Energy-reducing active arc flash mitigation system</a:t>
            </a:r>
          </a:p>
          <a:p>
            <a:pPr marL="1371600" lvl="2" indent="-457200" algn="just">
              <a:buAutoNum type="arabicParenBoth"/>
            </a:pPr>
            <a:r>
              <a:rPr lang="en-US" sz="2400" dirty="0" smtClean="0"/>
              <a:t>An approved equivalent means</a:t>
            </a:r>
          </a:p>
          <a:p>
            <a:endParaRPr lang="en-US" sz="3200" dirty="0" smtClean="0"/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907" y="507959"/>
            <a:ext cx="8136163" cy="11531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Bonus – Two Items of Information Regarding Arc-Flash Hazard Studies</a:t>
            </a:r>
          </a:p>
          <a:p>
            <a:endParaRPr lang="en-US" sz="3200" dirty="0"/>
          </a:p>
          <a:p>
            <a:r>
              <a:rPr lang="en-US" sz="2400" u="sng" dirty="0" smtClean="0"/>
              <a:t>OSHA General Industry Standard vs Construction Standard</a:t>
            </a:r>
          </a:p>
          <a:p>
            <a:endParaRPr lang="en-US" sz="2400" u="sng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OSHA </a:t>
            </a:r>
            <a:r>
              <a:rPr lang="en-US" sz="2400" dirty="0">
                <a:solidFill>
                  <a:srgbClr val="7030A0"/>
                </a:solidFill>
              </a:rPr>
              <a:t>General Industry Standard </a:t>
            </a:r>
            <a:r>
              <a:rPr lang="en-US" sz="2400" dirty="0"/>
              <a:t>applies to tasks that are maintenance or </a:t>
            </a:r>
            <a:r>
              <a:rPr lang="en-US" sz="2400" dirty="0" smtClean="0"/>
              <a:t>repair tasks.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</a:rPr>
              <a:t>Voltage testing</a:t>
            </a:r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</a:rPr>
              <a:t>Trouble Shooting</a:t>
            </a:r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</a:rPr>
              <a:t>Diagnostics, including IR Thermography</a:t>
            </a:r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</a:rPr>
              <a:t>Startup of Equipment</a:t>
            </a:r>
          </a:p>
          <a:p>
            <a:pPr marL="400050">
              <a:lnSpc>
                <a:spcPts val="4000"/>
              </a:lnSpc>
            </a:pPr>
            <a:r>
              <a:rPr lang="en-US" sz="1200" dirty="0" smtClean="0">
                <a:latin typeface="Arial" pitchFamily="34" charset="0"/>
              </a:rPr>
              <a:t>Ref</a:t>
            </a:r>
            <a:r>
              <a:rPr lang="en-US" sz="1200" dirty="0">
                <a:latin typeface="Arial" pitchFamily="34" charset="0"/>
              </a:rPr>
              <a:t>:  OSHA 29 CFR 1910, Subpart S-Sections 1910.331 - .335, Section 1910.399 of Subpart S</a:t>
            </a:r>
          </a:p>
          <a:p>
            <a:endParaRPr lang="en-US" sz="2400" u="sng" dirty="0" smtClean="0"/>
          </a:p>
          <a:p>
            <a:pPr lvl="1" algn="just"/>
            <a:endParaRPr lang="en-US" sz="2400" dirty="0"/>
          </a:p>
          <a:p>
            <a:endParaRPr lang="en-US" sz="3200" dirty="0" smtClean="0"/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907" y="507959"/>
            <a:ext cx="8136163" cy="11808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Bonus – Two Items of Information Regarding Arc-Flash Hazard Studies</a:t>
            </a:r>
          </a:p>
          <a:p>
            <a:endParaRPr lang="en-US" sz="3200" dirty="0"/>
          </a:p>
          <a:p>
            <a:r>
              <a:rPr lang="en-US" sz="2400" u="sng" dirty="0" smtClean="0"/>
              <a:t>OSHA General Industry Standard vs Construction Standard (cont’d)</a:t>
            </a:r>
          </a:p>
          <a:p>
            <a:endParaRPr lang="en-US" sz="2400" u="sng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OSHA </a:t>
            </a:r>
            <a:r>
              <a:rPr lang="en-US" sz="2400" dirty="0">
                <a:solidFill>
                  <a:srgbClr val="7030A0"/>
                </a:solidFill>
              </a:rPr>
              <a:t>Construction Standard</a:t>
            </a:r>
            <a:r>
              <a:rPr lang="en-US" sz="2400" dirty="0"/>
              <a:t> applies to tasks that add value to a facility.  These tasks are NOT addressed in NFPA 70E and </a:t>
            </a:r>
            <a:r>
              <a:rPr lang="en-US" sz="2400" b="1" dirty="0">
                <a:solidFill>
                  <a:srgbClr val="FF0000"/>
                </a:solidFill>
              </a:rPr>
              <a:t>NO</a:t>
            </a:r>
            <a:r>
              <a:rPr lang="en-US" sz="2400" dirty="0"/>
              <a:t> live work is allowed</a:t>
            </a:r>
            <a:r>
              <a:rPr lang="en-US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Installing </a:t>
            </a:r>
            <a:r>
              <a:rPr lang="en-US" sz="2400" dirty="0">
                <a:latin typeface="Arial" pitchFamily="34" charset="0"/>
              </a:rPr>
              <a:t>a new circuit breaker</a:t>
            </a:r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</a:rPr>
              <a:t>Modifying a circuit within an existing panel</a:t>
            </a:r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</a:rPr>
              <a:t>Installing a new bus duct switch</a:t>
            </a:r>
          </a:p>
          <a:p>
            <a:pPr marL="177165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</a:rPr>
              <a:t>Installing a new motor control bucket</a:t>
            </a:r>
          </a:p>
          <a:p>
            <a:pPr marL="400050">
              <a:lnSpc>
                <a:spcPts val="4000"/>
              </a:lnSpc>
            </a:pPr>
            <a:r>
              <a:rPr lang="en-US" sz="1200" dirty="0">
                <a:latin typeface="Arial" pitchFamily="34" charset="0"/>
              </a:rPr>
              <a:t>Ref:  OSHA 29 CFR 1926, Subpart K – Sections 1926.416 - .417 and Section 1926.449 (2) of Subpart K</a:t>
            </a:r>
          </a:p>
          <a:p>
            <a:endParaRPr lang="en-US" sz="2400" u="sng" dirty="0" smtClean="0"/>
          </a:p>
          <a:p>
            <a:pPr lvl="1" algn="just"/>
            <a:endParaRPr lang="en-US" sz="2400" dirty="0"/>
          </a:p>
          <a:p>
            <a:endParaRPr lang="en-US" sz="3200" dirty="0" smtClean="0"/>
          </a:p>
          <a:p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0889" y="417689"/>
            <a:ext cx="7638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Introduction to Power System Harmonics</a:t>
            </a:r>
          </a:p>
          <a:p>
            <a:endParaRPr lang="en-US" dirty="0"/>
          </a:p>
          <a:p>
            <a:pPr lvl="2" algn="just"/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642" y="1541073"/>
            <a:ext cx="6885670" cy="447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1283" y="4272066"/>
            <a:ext cx="51816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TRC Engineers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Bonita S. Martin, PE</a:t>
            </a:r>
            <a:endParaRPr lang="en-US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770-545-2098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: </a:t>
            </a:r>
            <a:r>
              <a:rPr lang="en-US" u="sng" dirty="0" smtClean="0">
                <a:solidFill>
                  <a:srgbClr val="0070C0"/>
                </a:solidFill>
                <a:latin typeface="+mn-lt"/>
                <a:cs typeface="+mn-cs"/>
              </a:rPr>
              <a:t>BSMartin@trcsolutions.com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283" y="3070909"/>
            <a:ext cx="1939414" cy="90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4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6835" y="571870"/>
            <a:ext cx="759040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Introduction to Power System Harmonics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What it is not . . . 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Spikes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Impulses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Oscillations and other forms of transients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Grounding problems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Harmonic Sources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Switch-mode power supplies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DC converters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 or DC motor drives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Static VAR compensators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Rectifier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9339" y="543942"/>
            <a:ext cx="770313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Introduction to Power System Harmonics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Frequency of </a:t>
            </a:r>
            <a:r>
              <a:rPr lang="en-US" sz="2800" dirty="0" smtClean="0"/>
              <a:t>occurrence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Attention is out of proportion to existence of actual system performance problems</a:t>
            </a:r>
            <a:r>
              <a:rPr lang="en-US" sz="2400" dirty="0" smtClean="0"/>
              <a:t>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Allen Bradley paper:  </a:t>
            </a:r>
            <a:r>
              <a:rPr lang="en-US" sz="2400" dirty="0"/>
              <a:t>“. . </a:t>
            </a:r>
            <a:r>
              <a:rPr lang="en-US" sz="2400" dirty="0" smtClean="0"/>
              <a:t>. rare </a:t>
            </a:r>
            <a:r>
              <a:rPr lang="en-US" sz="2400" dirty="0"/>
              <a:t>occasions that harmonics are a problem . . . </a:t>
            </a:r>
            <a:r>
              <a:rPr lang="en-US" sz="2400" dirty="0" smtClean="0"/>
              <a:t>”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Why so much attention?  Problems were prevalent before manufacturer’s cleaned up their harmonic problems . . . circa </a:t>
            </a:r>
            <a:r>
              <a:rPr lang="en-US" sz="2400" dirty="0" err="1" smtClean="0"/>
              <a:t>1990’s</a:t>
            </a:r>
            <a:r>
              <a:rPr lang="en-US" sz="2400" dirty="0" smtClean="0"/>
              <a:t>.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8889" y="639192"/>
            <a:ext cx="7874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System Problems Occur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Determine if harmonics are the </a:t>
            </a:r>
            <a:r>
              <a:rPr lang="en-US" sz="2800" dirty="0" smtClean="0"/>
              <a:t>cause</a:t>
            </a:r>
          </a:p>
          <a:p>
            <a:pPr lvl="1"/>
            <a:endParaRPr lang="en-US" sz="2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Is there a specific part of the system or specific equipment that is experiencing </a:t>
            </a:r>
            <a:r>
              <a:rPr lang="en-US" sz="2400" dirty="0" smtClean="0"/>
              <a:t>problems.</a:t>
            </a:r>
            <a:endParaRPr lang="en-US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Investigate other </a:t>
            </a:r>
            <a:r>
              <a:rPr lang="en-US" sz="2400" dirty="0" smtClean="0"/>
              <a:t>possibilities.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System </a:t>
            </a:r>
            <a:r>
              <a:rPr lang="en-US" sz="2400" dirty="0"/>
              <a:t>measurements – new </a:t>
            </a:r>
            <a:r>
              <a:rPr lang="en-US" sz="2400" dirty="0" smtClean="0"/>
              <a:t>choices.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Analyze captured data against acceptable levels in </a:t>
            </a:r>
            <a:r>
              <a:rPr lang="en-US" sz="2400" dirty="0" smtClean="0"/>
              <a:t>standards.  TDD vs THD.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4907" y="444882"/>
            <a:ext cx="823082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System Problems Occur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If detrimental harmonics are present and compromising system </a:t>
            </a:r>
            <a:r>
              <a:rPr lang="en-US" sz="2800" dirty="0" smtClean="0"/>
              <a:t>functionality . .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Model using actual system </a:t>
            </a:r>
            <a:r>
              <a:rPr lang="en-US" sz="2400" dirty="0" smtClean="0"/>
              <a:t>data – needs LOTS of monitoring.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Analyze </a:t>
            </a:r>
            <a:r>
              <a:rPr lang="en-US" sz="2400" dirty="0"/>
              <a:t>for the purpose of designing a </a:t>
            </a:r>
            <a:r>
              <a:rPr lang="en-US" sz="2400" dirty="0" smtClean="0"/>
              <a:t>filter.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Avoid creating additional problems – </a:t>
            </a:r>
            <a:r>
              <a:rPr lang="en-US" sz="2400" dirty="0" smtClean="0"/>
              <a:t>for example, system resonance.</a:t>
            </a:r>
          </a:p>
          <a:p>
            <a:pPr lvl="4" algn="just"/>
            <a:r>
              <a:rPr lang="en-US" sz="2400" dirty="0" smtClean="0"/>
              <a:t>Refer to IEEE 399, Section 10.4.3 for an approximate calculation of harmonic resonant frequency.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05" y="6175678"/>
            <a:ext cx="825623" cy="48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4907" y="444882"/>
            <a:ext cx="82308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System Problems Occur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If detrimental harmonics are present and compromising system </a:t>
            </a:r>
            <a:r>
              <a:rPr lang="en-US" sz="2800" dirty="0" smtClean="0"/>
              <a:t>functionality (cont’d) . .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IEEE 399, Section 10.5.9 details a reasonable, understandable approach to harmonic analysis.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/>
            <a:r>
              <a:rPr lang="en-US" sz="2400" dirty="0" smtClean="0"/>
              <a:t>	See the following page for an excerpt.</a:t>
            </a:r>
          </a:p>
          <a:p>
            <a:pPr lvl="2"/>
            <a:r>
              <a:rPr lang="en-US" sz="2400" dirty="0"/>
              <a:t>	</a:t>
            </a:r>
            <a:endParaRPr lang="en-US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8963</TotalTime>
  <Words>1896</Words>
  <Application>Microsoft Office PowerPoint</Application>
  <PresentationFormat>On-screen Show (4:3)</PresentationFormat>
  <Paragraphs>518</Paragraphs>
  <Slides>40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Helvetica Condensed</vt:lpstr>
      <vt:lpstr>Office Theme</vt:lpstr>
      <vt:lpstr>Harmonic Studies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Bonita S.</dc:creator>
  <cp:lastModifiedBy>Martin, Bonita S.</cp:lastModifiedBy>
  <cp:revision>71</cp:revision>
  <cp:lastPrinted>2014-09-15T12:19:57Z</cp:lastPrinted>
  <dcterms:created xsi:type="dcterms:W3CDTF">2014-09-08T12:49:07Z</dcterms:created>
  <dcterms:modified xsi:type="dcterms:W3CDTF">2014-09-15T13:36:53Z</dcterms:modified>
</cp:coreProperties>
</file>